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8" r:id="rId5"/>
    <p:sldId id="259" r:id="rId6"/>
    <p:sldId id="261" r:id="rId7"/>
    <p:sldId id="260" r:id="rId8"/>
    <p:sldId id="262" r:id="rId9"/>
    <p:sldId id="266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484784"/>
            <a:ext cx="6048672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«РАЗВИТИЕ РЕЧИ ДЕТЕЙ ДОШКОЛЬНОГО ВОЗРАСТА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 детском саду и дома»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645024"/>
            <a:ext cx="5703168" cy="1346448"/>
          </a:xfrm>
        </p:spPr>
        <p:txBody>
          <a:bodyPr/>
          <a:lstStyle/>
          <a:p>
            <a:r>
              <a:rPr lang="ru-RU" sz="2800" b="1" dirty="0" smtClean="0"/>
              <a:t>Родительское собрание</a:t>
            </a:r>
          </a:p>
          <a:p>
            <a:endParaRPr lang="ru-RU" b="1" dirty="0" smtClean="0"/>
          </a:p>
          <a:p>
            <a:endParaRPr lang="ru-RU" b="1" dirty="0"/>
          </a:p>
        </p:txBody>
      </p:sp>
      <p:pic>
        <p:nvPicPr>
          <p:cNvPr id="4" name="Содержимое 3" descr="Школьный клипарт. - Нужные вещи - Клипарты PNG - Клипарты у Анны.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64096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653136"/>
            <a:ext cx="7200800" cy="8382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6" name="Содержимое 5" descr="Afaceri-md.com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12776"/>
            <a:ext cx="498043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Школьный клипарт. - Нужные вещи - Клипарты PNG - Клипарты у Анны.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864096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Семье принадлежит ведущая роль в развитии ребенка</a:t>
            </a:r>
            <a:endParaRPr lang="ru-RU" dirty="0"/>
          </a:p>
        </p:txBody>
      </p:sp>
      <p:pic>
        <p:nvPicPr>
          <p:cNvPr id="10" name="Содержимое 9" descr="Здоровье нации в липецке - Живите не болея!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140968"/>
            <a:ext cx="3168352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57200" y="1916832"/>
            <a:ext cx="8363272" cy="1224136"/>
          </a:xfrm>
          <a:prstGeom prst="rect">
            <a:avLst/>
          </a:prstGeom>
        </p:spPr>
        <p:txBody>
          <a:bodyPr vert="horz" anchor="ctr">
            <a:normAutofit fontScale="7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600" u="none" strike="noStrike" kern="120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дает первые знания и умения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u="none" strike="noStrike" kern="1200" cap="all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600" cap="all" dirty="0" smtClean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Знакомит ребенка с окружающим миром</a:t>
            </a:r>
            <a:endParaRPr kumimoji="0" lang="ru-RU" sz="3600" u="none" strike="noStrike" kern="1200" cap="all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95536" y="5373216"/>
            <a:ext cx="8363272" cy="1224136"/>
          </a:xfrm>
          <a:prstGeom prst="rect">
            <a:avLst/>
          </a:prstGeom>
        </p:spPr>
        <p:txBody>
          <a:bodyPr vert="horz" anchor="ctr">
            <a:normAutofit fontScale="7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только совместными усилиями родителей и детского сада</a:t>
            </a:r>
            <a:r>
              <a:rPr kumimoji="0" lang="ru-RU" sz="3600" b="0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мы можем решить любые проблемы в воспитании и развитии ребенка.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Последствия </a:t>
            </a:r>
            <a:br>
              <a:rPr lang="ru-RU" dirty="0" smtClean="0"/>
            </a:br>
            <a:r>
              <a:rPr lang="ru-RU" dirty="0" smtClean="0"/>
              <a:t>телевизионного воспитания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-Многим детям трудно воспринимать информацию на слух – они не могут удерживать предыдущую фразу и связывать отдельные предложения. Им необходима постоянная внешняя стимуляция, которую они привыкли получать с экрана. </a:t>
            </a:r>
          </a:p>
          <a:p>
            <a:r>
              <a:rPr lang="ru-RU" dirty="0" smtClean="0"/>
              <a:t>- Резкое снижение фантазии и творческой активности ребят. Они теряют способность и желание чем-то занять себя, предпочитая нажать кнопку телевизора и ждать новых готовых развлечений. Сказанное мной выше не означает призыва исключить компьютер и телевизор из жизни и воспитания детей.</a:t>
            </a:r>
          </a:p>
          <a:p>
            <a:r>
              <a:rPr lang="ru-RU" dirty="0" smtClean="0"/>
              <a:t>- Живое общение, обмен впечатлениями переходит в краткий сленг или общение в чате, </a:t>
            </a:r>
            <a:r>
              <a:rPr lang="ru-RU" dirty="0" err="1" smtClean="0"/>
              <a:t>смс</a:t>
            </a:r>
            <a:r>
              <a:rPr lang="ru-RU" dirty="0" smtClean="0"/>
              <a:t> по телефону.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Факторы речевого развития ребенка: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4800" y="1412777"/>
            <a:ext cx="8686800" cy="3744416"/>
          </a:xfrm>
        </p:spPr>
        <p:txBody>
          <a:bodyPr/>
          <a:lstStyle/>
          <a:p>
            <a:r>
              <a:rPr lang="ru-RU" sz="2800" dirty="0" smtClean="0"/>
              <a:t>1. Эмоциональное общение родителей с ребенком с момента рождения.</a:t>
            </a:r>
          </a:p>
          <a:p>
            <a:r>
              <a:rPr lang="ru-RU" sz="2800" dirty="0" smtClean="0"/>
              <a:t> 2. Общение ребенка с другими детьми. </a:t>
            </a:r>
          </a:p>
          <a:p>
            <a:r>
              <a:rPr lang="ru-RU" sz="2800" dirty="0" smtClean="0"/>
              <a:t>3. Речь взрослого – образец для подражания. </a:t>
            </a:r>
          </a:p>
          <a:p>
            <a:r>
              <a:rPr lang="ru-RU" sz="2800" dirty="0" smtClean="0"/>
              <a:t>4. </a:t>
            </a:r>
            <a:r>
              <a:rPr lang="ru-RU" sz="2800" dirty="0" err="1" smtClean="0"/>
              <a:t>Paзвитие</a:t>
            </a:r>
            <a:r>
              <a:rPr lang="ru-RU" sz="2800" dirty="0" smtClean="0"/>
              <a:t> мелкой моторики рук. </a:t>
            </a:r>
          </a:p>
          <a:p>
            <a:r>
              <a:rPr lang="ru-RU" sz="2800" dirty="0" smtClean="0"/>
              <a:t>5. Чтение детской художественной литературы. </a:t>
            </a:r>
          </a:p>
          <a:p>
            <a:r>
              <a:rPr lang="ru-RU" sz="2800" dirty="0" smtClean="0"/>
              <a:t>6. Игры с ребенком взрослых и друзей.</a:t>
            </a:r>
          </a:p>
          <a:p>
            <a:endParaRPr lang="ru-RU" dirty="0"/>
          </a:p>
        </p:txBody>
      </p:sp>
      <p:pic>
        <p:nvPicPr>
          <p:cNvPr id="8" name="Содержимое 3" descr="Дети читают книги. . - Люди - Отрисовки - Оформление детского сада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300192" y="4437112"/>
            <a:ext cx="266429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Задачи речевого развития ребенка: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6"/>
          <p:cNvSpPr txBox="1">
            <a:spLocks/>
          </p:cNvSpPr>
          <p:nvPr/>
        </p:nvSpPr>
        <p:spPr>
          <a:xfrm>
            <a:off x="971600" y="1340768"/>
            <a:ext cx="7219528" cy="2882949"/>
          </a:xfrm>
          <a:prstGeom prst="rect">
            <a:avLst/>
          </a:prstGeom>
        </p:spPr>
        <p:txBody>
          <a:bodyPr/>
          <a:lstStyle/>
          <a:p>
            <a:r>
              <a:rPr lang="ru-RU" sz="3200" dirty="0" smtClean="0"/>
              <a:t>1. Восприятие звуковой культуры речи. </a:t>
            </a:r>
          </a:p>
          <a:p>
            <a:r>
              <a:rPr lang="ru-RU" sz="3200" dirty="0" smtClean="0"/>
              <a:t>2. Словарная работа. </a:t>
            </a:r>
          </a:p>
          <a:p>
            <a:r>
              <a:rPr lang="ru-RU" sz="3200" dirty="0" smtClean="0"/>
              <a:t>3. Формирование грамматического строя речи.</a:t>
            </a:r>
          </a:p>
          <a:p>
            <a:r>
              <a:rPr lang="ru-RU" sz="3200" dirty="0" smtClean="0"/>
              <a:t>4. Обучение рассказыванию – связная речь.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Содержимое 3" descr="Персональный сайт - Главная страница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005064"/>
            <a:ext cx="2592289" cy="2664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Речь наших детей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односложная, состоящая из одних простых предложений, </a:t>
            </a:r>
          </a:p>
          <a:p>
            <a:r>
              <a:rPr lang="ru-RU" dirty="0" smtClean="0"/>
              <a:t>недостаточный словарный запас, </a:t>
            </a:r>
          </a:p>
          <a:p>
            <a:r>
              <a:rPr lang="ru-RU" dirty="0" smtClean="0"/>
              <a:t>присутствуют слова-паразиты (результат телевизионного воспитания), </a:t>
            </a:r>
          </a:p>
          <a:p>
            <a:r>
              <a:rPr lang="ru-RU" dirty="0" smtClean="0"/>
              <a:t>многие дети не могут построить сюжетный или описательный рассказ на предложенную тему, пересказать текст, </a:t>
            </a:r>
          </a:p>
          <a:p>
            <a:r>
              <a:rPr lang="ru-RU" dirty="0" smtClean="0"/>
              <a:t>при чтении стихотворений, не умеют использовать интонации (выразительность), где-то произнести с грустью или восторгом, где-то в быстром темпе или медленном, выделять главные слова, </a:t>
            </a:r>
          </a:p>
          <a:p>
            <a:r>
              <a:rPr lang="ru-RU" dirty="0" smtClean="0"/>
              <a:t>не выговаривают отдельные звуки, что потом скажется на письме.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дети не задают вопросы?</a:t>
            </a:r>
            <a:endParaRPr lang="ru-RU" dirty="0"/>
          </a:p>
        </p:txBody>
      </p:sp>
      <p:pic>
        <p:nvPicPr>
          <p:cNvPr id="4" name="Содержимое 3" descr="Персональный сайт - Главная страница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12160" y="4005064"/>
            <a:ext cx="2653121" cy="25071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6"/>
          <p:cNvSpPr txBox="1">
            <a:spLocks/>
          </p:cNvSpPr>
          <p:nvPr/>
        </p:nvSpPr>
        <p:spPr>
          <a:xfrm>
            <a:off x="971600" y="1700808"/>
            <a:ext cx="7219528" cy="2522909"/>
          </a:xfrm>
          <a:prstGeom prst="rect">
            <a:avLst/>
          </a:prstGeom>
        </p:spPr>
        <p:txBody>
          <a:bodyPr/>
          <a:lstStyle/>
          <a:p>
            <a:r>
              <a:rPr lang="ru-RU" sz="3200" dirty="0" smtClean="0"/>
              <a:t>1. Отсутствие необходимых знаний. </a:t>
            </a:r>
          </a:p>
          <a:p>
            <a:r>
              <a:rPr lang="ru-RU" sz="3200" dirty="0" smtClean="0"/>
              <a:t>2. Нет устойчивого интереса к чему-либо. </a:t>
            </a:r>
          </a:p>
          <a:p>
            <a:r>
              <a:rPr lang="ru-RU" sz="3200" dirty="0" smtClean="0"/>
              <a:t>3. Раньше ребенок обращался к взрослому с вопросами, но не получил ответа.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 по развитию речи детей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518457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«Назови слово со звуком  «М"», </a:t>
            </a:r>
          </a:p>
          <a:p>
            <a:r>
              <a:rPr lang="ru-RU" b="1" dirty="0" smtClean="0"/>
              <a:t>"Определи наличие  звука [</a:t>
            </a:r>
            <a:r>
              <a:rPr lang="ru-RU" b="1" dirty="0" err="1" smtClean="0"/>
              <a:t>д</a:t>
            </a:r>
            <a:r>
              <a:rPr lang="ru-RU" b="1" dirty="0" smtClean="0"/>
              <a:t>] в слове", </a:t>
            </a:r>
          </a:p>
          <a:p>
            <a:r>
              <a:rPr lang="ru-RU" b="1" dirty="0" smtClean="0"/>
              <a:t>Четвертый лишний</a:t>
            </a:r>
            <a:br>
              <a:rPr lang="ru-RU" b="1" dirty="0" smtClean="0"/>
            </a:br>
            <a:r>
              <a:rPr lang="ru-RU" b="1" dirty="0" smtClean="0"/>
              <a:t>Цель:</a:t>
            </a:r>
            <a:r>
              <a:rPr lang="ru-RU" dirty="0" smtClean="0"/>
              <a:t> развивать внимание, сообразительность, речь доказательную</a:t>
            </a:r>
            <a:br>
              <a:rPr lang="ru-RU" dirty="0" smtClean="0"/>
            </a:br>
            <a:r>
              <a:rPr lang="ru-RU" b="1" dirty="0" smtClean="0"/>
              <a:t>Ход игры:</a:t>
            </a:r>
            <a:r>
              <a:rPr lang="ru-RU" dirty="0" smtClean="0"/>
              <a:t> послушайте и скажите, какое слово лишнее и почему:</a:t>
            </a:r>
            <a:br>
              <a:rPr lang="ru-RU" dirty="0" smtClean="0"/>
            </a:br>
            <a:r>
              <a:rPr lang="ru-RU" dirty="0" smtClean="0"/>
              <a:t> - тарелка, стакан, корова, чашка</a:t>
            </a:r>
            <a:br>
              <a:rPr lang="ru-RU" dirty="0" smtClean="0"/>
            </a:br>
            <a:r>
              <a:rPr lang="ru-RU" dirty="0" smtClean="0"/>
              <a:t>- чашка, стакан, тарелка, кружка</a:t>
            </a:r>
          </a:p>
          <a:p>
            <a:r>
              <a:rPr lang="ru-RU" b="1" dirty="0" smtClean="0"/>
              <a:t>Наоборот</a:t>
            </a:r>
            <a:br>
              <a:rPr lang="ru-RU" b="1" dirty="0" smtClean="0"/>
            </a:br>
            <a:r>
              <a:rPr lang="ru-RU" b="1" dirty="0" smtClean="0"/>
              <a:t>Цель:</a:t>
            </a:r>
            <a:r>
              <a:rPr lang="ru-RU" dirty="0" smtClean="0"/>
              <a:t> формировать умение подбирать противоположные по смыслу слова</a:t>
            </a:r>
            <a:br>
              <a:rPr lang="ru-RU" dirty="0" smtClean="0"/>
            </a:br>
            <a:r>
              <a:rPr lang="ru-RU" b="1" dirty="0" smtClean="0"/>
              <a:t>Ход игры</a:t>
            </a:r>
            <a:r>
              <a:rPr lang="ru-RU" dirty="0" smtClean="0"/>
              <a:t>: я начну, а вы продолжите:</a:t>
            </a:r>
            <a:br>
              <a:rPr lang="ru-RU" dirty="0" smtClean="0"/>
            </a:br>
            <a:r>
              <a:rPr lang="ru-RU" dirty="0" smtClean="0"/>
              <a:t>Веселый праздник – грустный</a:t>
            </a:r>
            <a:br>
              <a:rPr lang="ru-RU" dirty="0" smtClean="0"/>
            </a:br>
            <a:r>
              <a:rPr lang="ru-RU" dirty="0" smtClean="0"/>
              <a:t>Большой подарок – маленький</a:t>
            </a:r>
            <a:br>
              <a:rPr lang="ru-RU" dirty="0" smtClean="0"/>
            </a:br>
            <a:r>
              <a:rPr lang="ru-RU" dirty="0" smtClean="0"/>
              <a:t>Светлое небо – …</a:t>
            </a:r>
            <a:br>
              <a:rPr lang="ru-RU" dirty="0" smtClean="0"/>
            </a:br>
            <a:r>
              <a:rPr lang="ru-RU" dirty="0" smtClean="0"/>
              <a:t>Чистое платье – …</a:t>
            </a:r>
            <a:br>
              <a:rPr lang="ru-RU" dirty="0" smtClean="0"/>
            </a:br>
            <a:r>
              <a:rPr lang="ru-RU" dirty="0" smtClean="0"/>
              <a:t>Хорошее настроение – …</a:t>
            </a:r>
            <a:br>
              <a:rPr lang="ru-RU" dirty="0" smtClean="0"/>
            </a:br>
            <a:r>
              <a:rPr lang="ru-RU" dirty="0" smtClean="0"/>
              <a:t>Теплая погода - …</a:t>
            </a:r>
          </a:p>
        </p:txBody>
      </p:sp>
      <p:pic>
        <p:nvPicPr>
          <p:cNvPr id="4" name="Содержимое 3" descr="Дети читают книги. . - Люди - Отрисовки - Оформление детского сада"/>
          <p:cNvPicPr>
            <a:picLocks/>
          </p:cNvPicPr>
          <p:nvPr/>
        </p:nvPicPr>
        <p:blipFill>
          <a:blip r:embed="rId2" cstate="print"/>
          <a:srcRect t="12903" b="9677"/>
          <a:stretch>
            <a:fillRect/>
          </a:stretch>
        </p:blipFill>
        <p:spPr bwMode="auto">
          <a:xfrm>
            <a:off x="6228184" y="4941168"/>
            <a:ext cx="266429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Роль природы в развитии речи ребенка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686800" cy="532859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На природе Вы можете поговорить с малышом наблюдая, например, за жизнью бабочек и жуков; </a:t>
            </a:r>
          </a:p>
          <a:p>
            <a:r>
              <a:rPr lang="ru-RU" sz="2800" dirty="0" smtClean="0"/>
              <a:t>полюбоваться красотами родной природы, </a:t>
            </a:r>
          </a:p>
          <a:p>
            <a:r>
              <a:rPr lang="ru-RU" sz="2800" dirty="0" smtClean="0"/>
              <a:t>вдохнуть глоток чистого и свежего воздуха. </a:t>
            </a:r>
          </a:p>
          <a:p>
            <a:r>
              <a:rPr lang="ru-RU" sz="2800" dirty="0" smtClean="0"/>
              <a:t>Подзарядиться положительными эмоциями. Эмоциональные переживания побуждают ребенка к тем или иным поступкам. </a:t>
            </a:r>
          </a:p>
          <a:p>
            <a:endParaRPr lang="ru-RU" dirty="0"/>
          </a:p>
        </p:txBody>
      </p:sp>
      <p:pic>
        <p:nvPicPr>
          <p:cNvPr id="5" name="Содержимое 3" descr="Children Reading Books Cartoon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293096"/>
            <a:ext cx="3240360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153</TotalTime>
  <Words>407</Words>
  <Application>Microsoft Office PowerPoint</Application>
  <PresentationFormat>Экран (4:3)</PresentationFormat>
  <Paragraphs>45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Franklin Gothic Book</vt:lpstr>
      <vt:lpstr>Franklin Gothic Medium</vt:lpstr>
      <vt:lpstr>Wingdings 2</vt:lpstr>
      <vt:lpstr>Трек</vt:lpstr>
      <vt:lpstr>«РАЗВИТИЕ РЕЧИ ДЕТЕЙ ДОШКОЛЬНОГО ВОЗРАСТА в детском саду и дома»</vt:lpstr>
      <vt:lpstr>Семье принадлежит ведущая роль в развитии ребенка</vt:lpstr>
      <vt:lpstr>Последствия  телевизионного воспитания</vt:lpstr>
      <vt:lpstr>Факторы речевого развития ребенка:</vt:lpstr>
      <vt:lpstr>Задачи речевого развития ребенка: </vt:lpstr>
      <vt:lpstr>Речь наших детей</vt:lpstr>
      <vt:lpstr>Почему дети не задают вопросы?</vt:lpstr>
      <vt:lpstr>Игры по развитию речи детей</vt:lpstr>
      <vt:lpstr>Роль природы в развитии речи ребенка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Пальчик Виктор</cp:lastModifiedBy>
  <cp:revision>18</cp:revision>
  <dcterms:created xsi:type="dcterms:W3CDTF">2015-04-02T14:16:20Z</dcterms:created>
  <dcterms:modified xsi:type="dcterms:W3CDTF">2017-03-12T00:53:48Z</dcterms:modified>
</cp:coreProperties>
</file>